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436475" cy="6994525"/>
  <p:notesSz cx="7010400" cy="9296400"/>
  <p:defaultTextStyle>
    <a:defPPr>
      <a:defRPr lang="en-US"/>
    </a:defPPr>
    <a:lvl1pPr marL="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1pPr>
    <a:lvl2pPr marL="46634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2pPr>
    <a:lvl3pPr marL="93268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3pPr>
    <a:lvl4pPr marL="139903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4pPr>
    <a:lvl5pPr marL="1865376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5pPr>
    <a:lvl6pPr marL="2331720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6pPr>
    <a:lvl7pPr marL="2798064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7pPr>
    <a:lvl8pPr marL="3264408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8pPr>
    <a:lvl9pPr marL="3730752" algn="l" defTabSz="932688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35A2-E17B-48D2-BE0F-EEF11EB246A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5BE-F04D-4916-99F8-2E2A046F4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4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935A2-E17B-48D2-BE0F-EEF11EB246AE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FB5BE-F04D-4916-99F8-2E2A046F4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0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Light" pitchFamily="34" charset="0"/>
              </a:rPr>
              <a:t>Fourth Quarter  </a:t>
            </a:r>
            <a:br>
              <a:rPr lang="en-US" spc="-30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Light" pitchFamily="34" charset="0"/>
              </a:rPr>
            </a:br>
            <a:r>
              <a:rPr lang="en-US" spc="-30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Light" pitchFamily="34" charset="0"/>
              </a:rPr>
              <a:t>Fiscal Year 2014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Computing and Gaming Hardware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smtClean="0">
                <a:solidFill>
                  <a:schemeClr val="tx2"/>
                </a:solidFill>
              </a:rPr>
              <a:t>Results driven by higher Surface and Xbox platform revenue</a:t>
            </a:r>
            <a:r>
              <a:rPr lang="en-US" sz="2400" spc="0" smtClean="0">
                <a:solidFill>
                  <a:srgbClr val="FF0000"/>
                </a:solidFill>
                <a:cs typeface="+mn-cs"/>
              </a:rPr>
              <a:t> </a:t>
            </a:r>
            <a:endParaRPr lang="en-US" sz="2800" spc="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Phone Hardware</a:t>
            </a:r>
            <a:br>
              <a:rPr lang="en-US" smtClean="0"/>
            </a:br>
            <a:r>
              <a:rPr lang="en-US" sz="2400" smtClean="0">
                <a:solidFill>
                  <a:schemeClr val="tx2"/>
                </a:solidFill>
              </a:rPr>
              <a:t>New segment to report results of acquired NDS business post 4/25/2014 deal close </a:t>
            </a:r>
            <a:endParaRPr lang="en-US" sz="2800" spc="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4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92350" algn="l"/>
              </a:tabLst>
            </a:pPr>
            <a:r>
              <a:rPr lang="en-US" smtClean="0"/>
              <a:t>D&amp;C Other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tx2"/>
                </a:solidFill>
              </a:rPr>
              <a:t>Results driven by search advertising and Office 365 Consumer</a:t>
            </a:r>
            <a:br>
              <a:rPr lang="en-US" sz="2400" smtClean="0">
                <a:solidFill>
                  <a:schemeClr val="tx2"/>
                </a:solidFill>
              </a:rPr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pc="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2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Segments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48" spc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cs typeface="+mn-cs"/>
              </a:rPr>
              <a:t>Customers adopting hybrid cloud solutions</a:t>
            </a:r>
            <a:endParaRPr lang="en-US" sz="2448" spc="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Financial Highlights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1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Appendix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Reconciliation of GAAP and non-GAAP Financial Measures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2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Noted Items Definitions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0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Reconciliation of GAAP and non-GAAP Financial Measures (Q4)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Reconciliation of GAAP and non-GAAP Financial Measures (2014)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0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>
              <a:spcBef>
                <a:spcPts val="0"/>
              </a:spcBef>
            </a:pPr>
            <a:r>
              <a:rPr lang="en-US" smtClean="0"/>
              <a:t>Q4 Financial Summary </a:t>
            </a:r>
            <a:r>
              <a:rPr lang="en-US" sz="3600" smtClean="0">
                <a:latin typeface="Arial" panose="020B0604020202020204" pitchFamily="34" charset="0"/>
              </a:rPr>
              <a:t/>
            </a:r>
            <a:br>
              <a:rPr lang="en-US" sz="3600" smtClean="0">
                <a:latin typeface="Arial" panose="020B0604020202020204" pitchFamily="34" charset="0"/>
              </a:rPr>
            </a:br>
            <a:endParaRPr lang="en-US" sz="360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1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Acquired NDS Business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2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Q4 Results vs Guidance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2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Quarterly Highlights</a:t>
            </a:r>
            <a:r>
              <a:rPr lang="en-US" sz="2800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Cloud adoption drives strong Q4 results</a:t>
            </a:r>
            <a:endParaRPr lang="en-US" sz="280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Devices &amp; Consumer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120900" algn="l"/>
              </a:tabLst>
            </a:pPr>
            <a:r>
              <a:rPr lang="en-US" smtClean="0"/>
              <a:t>D&amp;C Licensing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tx2"/>
                </a:solidFill>
              </a:rPr>
              <a:t>Developed markets driving growth in Windows and Office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pc="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SP Doc" ma:contentTypeID="0x0101004EEB5A68CE6442648224A0682BF61800004B9775297EFBF642A4F1523B0C630918" ma:contentTypeVersion="" ma:contentTypeDescription="Root content type for all csp doc content (css, js, xaml, etc)." ma:contentTypeScope="" ma:versionID="a44db70a6718cd5ffb321902fc38f849">
  <xsd:schema xmlns:xsd="http://www.w3.org/2001/XMLSchema" xmlns:xs="http://www.w3.org/2001/XMLSchema" xmlns:p="http://schemas.microsoft.com/office/2006/metadata/properties" xmlns:ns2="4B24EFB9-2E5D-4A5E-A79F-AB296D269CDD" targetNamespace="http://schemas.microsoft.com/office/2006/metadata/properties" ma:root="true" ma:fieldsID="4a75228103340babe5403206244e4598" ns2:_="">
    <xsd:import namespace="4B24EFB9-2E5D-4A5E-A79F-AB296D269CDD"/>
    <xsd:element name="properties">
      <xsd:complexType>
        <xsd:sequence>
          <xsd:element name="documentManagement">
            <xsd:complexType>
              <xsd:all>
                <xsd:element ref="ns2:IsSystemFile"/>
                <xsd:element ref="ns2:IsLocalizable"/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EFB9-2E5D-4A5E-A79F-AB296D269CDD" elementFormDefault="qualified">
    <xsd:import namespace="http://schemas.microsoft.com/office/2006/documentManagement/types"/>
    <xsd:import namespace="http://schemas.microsoft.com/office/infopath/2007/PartnerControls"/>
    <xsd:element name="IsSystemFile" ma:index="7" ma:displayName="Is System File" ma:default="0" ma:internalName="IsSystemFile">
      <xsd:simpleType>
        <xsd:restriction base="dms:Boolean"/>
      </xsd:simpleType>
    </xsd:element>
    <xsd:element name="IsLocalizable" ma:index="8" ma:displayName="Is Localizable" ma:default="1" ma:internalName="IsLocalizable">
      <xsd:simpleType>
        <xsd:restriction base="dms:Boolea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SystemFile xmlns="4B24EFB9-2E5D-4A5E-A79F-AB296D269CDD">false</IsSystemFile>
    <IsLocalizable xmlns="4B24EFB9-2E5D-4A5E-A79F-AB296D269CDD">true</IsLocalizable>
    <PublishingStartDate xmlns="4B24EFB9-2E5D-4A5E-A79F-AB296D269CDD" xsi:nil="true"/>
    <PublishingExpirationDate xmlns="4B24EFB9-2E5D-4A5E-A79F-AB296D269CDD" xsi:nil="true"/>
  </documentManagement>
</p:properties>
</file>

<file path=customXml/itemProps1.xml><?xml version="1.0" encoding="utf-8"?>
<ds:datastoreItem xmlns:ds="http://schemas.openxmlformats.org/officeDocument/2006/customXml" ds:itemID="{3534E0FC-60A4-4B6D-B2DB-47D76A704BB6}"/>
</file>

<file path=customXml/itemProps2.xml><?xml version="1.0" encoding="utf-8"?>
<ds:datastoreItem xmlns:ds="http://schemas.openxmlformats.org/officeDocument/2006/customXml" ds:itemID="{4E1C03EA-CC63-4B58-A555-7A31BC1DB339}"/>
</file>

<file path=customXml/itemProps3.xml><?xml version="1.0" encoding="utf-8"?>
<ds:datastoreItem xmlns:ds="http://schemas.openxmlformats.org/officeDocument/2006/customXml" ds:itemID="{AD8922E4-C0E3-4EE6-9F6C-F50B6293F2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Custom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Light</vt:lpstr>
      <vt:lpstr>Office Theme</vt:lpstr>
      <vt:lpstr>Fourth Quarter   Fiscal Year 2014 Results</vt:lpstr>
      <vt:lpstr>PowerPoint Presentation</vt:lpstr>
      <vt:lpstr>Agenda</vt:lpstr>
      <vt:lpstr>Q4 Financial Summary  </vt:lpstr>
      <vt:lpstr>Impact of Acquired NDS Business </vt:lpstr>
      <vt:lpstr>Q4 Results vs Guidance</vt:lpstr>
      <vt:lpstr>Quarterly Highlights  Cloud adoption drives strong Q4 results</vt:lpstr>
      <vt:lpstr>Devices &amp; Consumer</vt:lpstr>
      <vt:lpstr>D&amp;C Licensing Developed markets driving growth in Windows and Office </vt:lpstr>
      <vt:lpstr>Computing and Gaming Hardware Results driven by higher Surface and Xbox platform revenue </vt:lpstr>
      <vt:lpstr>Phone Hardware New segment to report results of acquired NDS business post 4/25/2014 deal close </vt:lpstr>
      <vt:lpstr>D&amp;C Other Results driven by search advertising and Office 365 Consumer  </vt:lpstr>
      <vt:lpstr>Commercial</vt:lpstr>
      <vt:lpstr>Commercial Segments Customers adopting hybrid cloud solutions</vt:lpstr>
      <vt:lpstr>Other Financial Highlights</vt:lpstr>
      <vt:lpstr>Appendix</vt:lpstr>
      <vt:lpstr>Reconciliation of GAAP and non-GAAP Financial Measures</vt:lpstr>
      <vt:lpstr>Noted Items Definitions </vt:lpstr>
      <vt:lpstr>Reconciliation of GAAP and non-GAAP Financial Measures (Q4)</vt:lpstr>
      <vt:lpstr>Reconciliation of GAAP and non-GAAP Financial Measures (2014)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Quarter   Fiscal Year 2014 Results</dc:title>
  <dc:creator>Dennie Kimbrough</dc:creator>
  <cp:lastModifiedBy>Dennie Kimbrough</cp:lastModifiedBy>
  <cp:revision>1</cp:revision>
  <dcterms:created xsi:type="dcterms:W3CDTF">2014-07-22T16:31:59Z</dcterms:created>
  <dcterms:modified xsi:type="dcterms:W3CDTF">2014-07-22T16:31:59Z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04bea7c4-db21-47bf-80ca-09bb52de7186</vt:lpwstr>
  </property>
  <property fmtid="{D5CDD505-2E9C-101B-9397-08002B2CF9AE}" pid="3" name="_dlc_policyId">
    <vt:lpwstr/>
  </property>
  <property fmtid="{D5CDD505-2E9C-101B-9397-08002B2CF9AE}" pid="4" name="ContentTypeId">
    <vt:lpwstr>0x0101004EEB5A68CE6442648224A0682BF61800004B9775297EFBF642A4F1523B0C630918</vt:lpwstr>
  </property>
  <property fmtid="{D5CDD505-2E9C-101B-9397-08002B2CF9AE}" pid="5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