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436475" cy="6994525"/>
  <p:notesSz cx="7010400" cy="9296400"/>
  <p:defaultTextStyle>
    <a:defPPr>
      <a:defRPr lang="en-US"/>
    </a:defPPr>
    <a:lvl1pPr marL="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B915A-3CBC-4C80-A49A-E6253147222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2D17-95E6-46CF-BC80-C21EE2883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83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3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D17-95E6-46CF-BC80-C21EE28832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2B9-E3C5-414B-B054-935B5A3CA3E8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6DCF-9E4B-4C1C-9D3B-09C45C3A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E2B9-E3C5-414B-B054-935B5A3CA3E8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6DCF-9E4B-4C1C-9D3B-09C45C3A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Light" pitchFamily="34" charset="0"/>
              </a:rPr>
              <a:t>First Quarter  </a:t>
            </a:r>
            <a:br>
              <a:rPr lang="en-US" spc="-3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Light" pitchFamily="34" charset="0"/>
              </a:rPr>
            </a:br>
            <a:r>
              <a:rPr lang="en-US" spc="-3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Light" pitchFamily="34" charset="0"/>
              </a:rPr>
              <a:t>Fiscal Year 2015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292350" algn="l"/>
              </a:tabLst>
            </a:pPr>
            <a:r>
              <a:rPr lang="en-US" smtClean="0"/>
              <a:t>D&amp;C Other </a:t>
            </a:r>
            <a:r>
              <a:rPr lang="en-US" sz="1600" smtClean="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mtClean="0">
                <a:solidFill>
                  <a:schemeClr val="tx2"/>
                </a:solidFill>
              </a:rPr>
              <a:t>Results driven by higher search advertising and Office 365 Consumer revenue</a:t>
            </a:r>
            <a:br>
              <a:rPr lang="en-US" sz="2400" smtClean="0">
                <a:solidFill>
                  <a:schemeClr val="tx2"/>
                </a:solidFill>
              </a:rPr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Segments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pc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Continued cloud growth and shift to premium offerings drive commercial growth</a:t>
            </a:r>
            <a:endParaRPr lang="en-US" sz="24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Financial Highlights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>
              <a:spcBef>
                <a:spcPts val="0"/>
              </a:spcBef>
            </a:pPr>
            <a:r>
              <a:rPr lang="en-US" smtClean="0"/>
              <a:t>Q1 Financial Summary </a:t>
            </a:r>
            <a:endParaRPr lang="en-US" sz="36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Quarterly Highlights</a:t>
            </a:r>
            <a:br>
              <a:rPr lang="en-US" smtClean="0"/>
            </a:br>
            <a:r>
              <a:rPr lang="en-US" sz="2400" smtClean="0">
                <a:solidFill>
                  <a:schemeClr val="tx2"/>
                </a:solidFill>
              </a:rPr>
              <a:t>Microsoft Cloud Strength and Hardware Progress Drive Record First-Quarter Revenue 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Devices &amp; Consumer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120900" algn="l"/>
              </a:tabLst>
            </a:pPr>
            <a:r>
              <a:rPr lang="en-US" smtClean="0"/>
              <a:t>D&amp;C Licensing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smtClean="0">
                <a:solidFill>
                  <a:schemeClr val="tx2"/>
                </a:solidFill>
              </a:rPr>
              <a:t>New licensing programs helping improve the health of the Windows ecosystem</a:t>
            </a:r>
            <a:endParaRPr lang="en-US" sz="28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and Gaming Hardware</a:t>
            </a:r>
            <a:r>
              <a:rPr lang="en-US" sz="4200" smtClean="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mtClean="0">
                <a:solidFill>
                  <a:schemeClr val="tx2"/>
                </a:solidFill>
              </a:rPr>
              <a:t>Results driven by higher Surface and Xbox console revenue</a:t>
            </a:r>
            <a:r>
              <a:rPr lang="en-US" sz="2400" spc="0" smtClean="0">
                <a:solidFill>
                  <a:srgbClr val="FF0000"/>
                </a:solidFill>
                <a:cs typeface="+mn-cs"/>
              </a:rPr>
              <a:t> </a:t>
            </a:r>
            <a:endParaRPr lang="en-US" sz="28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Phone Hardware</a:t>
            </a:r>
            <a:br>
              <a:rPr lang="en-US" smtClean="0"/>
            </a:br>
            <a:r>
              <a:rPr lang="en-US" sz="2400" smtClean="0">
                <a:solidFill>
                  <a:schemeClr val="tx2"/>
                </a:solidFill>
              </a:rPr>
              <a:t>Continued focus on execution</a:t>
            </a:r>
            <a:endParaRPr lang="en-US" sz="28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ystemFile xmlns="4B24EFB9-2E5D-4A5E-A79F-AB296D269CDD">false</IsSystemFile>
    <IsLocalizable xmlns="4B24EFB9-2E5D-4A5E-A79F-AB296D269CDD">true</IsLocalizable>
    <PublishingStartDate xmlns="4B24EFB9-2E5D-4A5E-A79F-AB296D269CDD" xsi:nil="true"/>
    <PublishingExpirationDate xmlns="4B24EFB9-2E5D-4A5E-A79F-AB296D269CDD" xsi:nil="true"/>
  </documentManagement>
</p:properties>
</file>

<file path=customXml/itemProps1.xml><?xml version="1.0" encoding="utf-8"?>
<ds:datastoreItem xmlns:ds="http://schemas.openxmlformats.org/officeDocument/2006/customXml" ds:itemID="{3850266E-49FA-40B7-A047-094E11AF4664}"/>
</file>

<file path=customXml/itemProps2.xml><?xml version="1.0" encoding="utf-8"?>
<ds:datastoreItem xmlns:ds="http://schemas.openxmlformats.org/officeDocument/2006/customXml" ds:itemID="{52C70FD7-624E-4B90-8B69-29400F023730}"/>
</file>

<file path=customXml/itemProps3.xml><?xml version="1.0" encoding="utf-8"?>
<ds:datastoreItem xmlns:ds="http://schemas.openxmlformats.org/officeDocument/2006/customXml" ds:itemID="{0215B3F0-ACBD-4688-BDC5-9A15CDA32CB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Custom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Light</vt:lpstr>
      <vt:lpstr>Office Theme</vt:lpstr>
      <vt:lpstr>First Quarter   Fiscal Year 2015 Results</vt:lpstr>
      <vt:lpstr>PowerPoint Presentation</vt:lpstr>
      <vt:lpstr>Agenda</vt:lpstr>
      <vt:lpstr>Q1 Financial Summary </vt:lpstr>
      <vt:lpstr>Quarterly Highlights Microsoft Cloud Strength and Hardware Progress Drive Record First-Quarter Revenue  </vt:lpstr>
      <vt:lpstr>Devices &amp; Consumer</vt:lpstr>
      <vt:lpstr>D&amp;C Licensing New licensing programs helping improve the health of the Windows ecosystem</vt:lpstr>
      <vt:lpstr>Computing and Gaming Hardware  Results driven by higher Surface and Xbox console revenue </vt:lpstr>
      <vt:lpstr>Phone Hardware Continued focus on execution</vt:lpstr>
      <vt:lpstr>D&amp;C Other   Results driven by higher search advertising and Office 365 Consumer revenue  </vt:lpstr>
      <vt:lpstr>Commercial</vt:lpstr>
      <vt:lpstr>Commercial Segments Continued cloud growth and shift to premium offerings drive commercial growth</vt:lpstr>
      <vt:lpstr>Other Financial Highlights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2014-10-23T15:02:15Z</dcterms:created>
  <dcterms:modified xsi:type="dcterms:W3CDTF">2014-10-23T15:04:12Z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04bea7c4-db21-47bf-80ca-09bb52de7186</vt:lpwstr>
  </property>
  <property fmtid="{D5CDD505-2E9C-101B-9397-08002B2CF9AE}" pid="3" name="_dlc_policyId">
    <vt:lpwstr/>
  </property>
  <property fmtid="{D5CDD505-2E9C-101B-9397-08002B2CF9AE}" pid="4" name="ContentTypeId">
    <vt:lpwstr>0x0101004EEB5A68CE6442648224A0682BF61800004B9775297EFBF642A4F1523B0C630918</vt:lpwstr>
  </property>
  <property fmtid="{D5CDD505-2E9C-101B-9397-08002B2CF9AE}" pid="5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